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36"/>
  </p:notesMasterIdLst>
  <p:sldIdLst>
    <p:sldId id="256" r:id="rId2"/>
    <p:sldId id="257" r:id="rId3"/>
    <p:sldId id="286" r:id="rId4"/>
    <p:sldId id="285" r:id="rId5"/>
    <p:sldId id="291" r:id="rId6"/>
    <p:sldId id="258" r:id="rId7"/>
    <p:sldId id="267" r:id="rId8"/>
    <p:sldId id="271" r:id="rId9"/>
    <p:sldId id="273" r:id="rId10"/>
    <p:sldId id="287" r:id="rId11"/>
    <p:sldId id="272" r:id="rId12"/>
    <p:sldId id="260" r:id="rId13"/>
    <p:sldId id="270" r:id="rId14"/>
    <p:sldId id="265" r:id="rId15"/>
    <p:sldId id="269" r:id="rId16"/>
    <p:sldId id="274" r:id="rId17"/>
    <p:sldId id="262" r:id="rId18"/>
    <p:sldId id="289" r:id="rId19"/>
    <p:sldId id="264" r:id="rId20"/>
    <p:sldId id="276" r:id="rId21"/>
    <p:sldId id="278" r:id="rId22"/>
    <p:sldId id="284" r:id="rId23"/>
    <p:sldId id="279" r:id="rId24"/>
    <p:sldId id="280" r:id="rId25"/>
    <p:sldId id="275" r:id="rId26"/>
    <p:sldId id="281" r:id="rId27"/>
    <p:sldId id="282" r:id="rId28"/>
    <p:sldId id="290" r:id="rId29"/>
    <p:sldId id="283" r:id="rId30"/>
    <p:sldId id="266" r:id="rId31"/>
    <p:sldId id="263" r:id="rId32"/>
    <p:sldId id="259" r:id="rId33"/>
    <p:sldId id="26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80272"/>
  </p:normalViewPr>
  <p:slideViewPr>
    <p:cSldViewPr snapToGrid="0" snapToObjects="1">
      <p:cViewPr varScale="1">
        <p:scale>
          <a:sx n="120" d="100"/>
          <a:sy n="120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21D9B-6ED0-DA48-BF2C-0CA3F47A943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90683-BDE4-EC4B-877E-DBCD12C20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our policy to reproduce behavior that we’ve seen in</a:t>
            </a:r>
            <a:r>
              <a:rPr lang="en-US" baseline="0" dirty="0"/>
              <a:t> the past</a:t>
            </a:r>
          </a:p>
          <a:p>
            <a:endParaRPr lang="en-US" baseline="0" dirty="0"/>
          </a:p>
          <a:p>
            <a:r>
              <a:rPr lang="en-US" baseline="0" dirty="0"/>
              <a:t>From transient behavior to </a:t>
            </a:r>
            <a:r>
              <a:rPr lang="en-US" baseline="0" dirty="0" err="1"/>
              <a:t>operationalizable</a:t>
            </a:r>
            <a:r>
              <a:rPr lang="en-US" baseline="0" dirty="0"/>
              <a:t> 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4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Task</a:t>
            </a:r>
            <a:r>
              <a:rPr lang="en-US" baseline="0" dirty="0"/>
              <a:t> </a:t>
            </a:r>
            <a:r>
              <a:rPr lang="en-US" baseline="0" dirty="0" err="1"/>
              <a:t>parametrization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Goals are not always</a:t>
            </a:r>
            <a:r>
              <a:rPr lang="en-US" baseline="0" dirty="0"/>
              <a:t> the best way to </a:t>
            </a:r>
            <a:r>
              <a:rPr lang="en-US" baseline="0" dirty="0" err="1"/>
              <a:t>parametrize</a:t>
            </a:r>
            <a:r>
              <a:rPr lang="en-US" baseline="0" dirty="0"/>
              <a:t> task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principle, can</a:t>
            </a:r>
            <a:r>
              <a:rPr lang="en-US" baseline="0" dirty="0"/>
              <a:t> apply our method on any policy</a:t>
            </a:r>
            <a:r>
              <a:rPr lang="mr-IN" baseline="0" dirty="0"/>
              <a:t>…</a:t>
            </a:r>
            <a:endParaRPr lang="en-US" baseline="0" dirty="0"/>
          </a:p>
          <a:p>
            <a:r>
              <a:rPr lang="en-US" baseline="0" dirty="0"/>
              <a:t>	I.e. can bootstrap agnostic to existing skills:</a:t>
            </a:r>
          </a:p>
          <a:p>
            <a:r>
              <a:rPr lang="en-US" baseline="0" dirty="0"/>
              <a:t>	</a:t>
            </a:r>
          </a:p>
          <a:p>
            <a:endParaRPr lang="en-US" baseline="0" dirty="0"/>
          </a:p>
          <a:p>
            <a:r>
              <a:rPr lang="en-US" baseline="0" dirty="0"/>
              <a:t>States vs Trajectories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4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life is independent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life is independent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5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Curricula outside of ML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Teachers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An athlete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training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Self-improvement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Curricula in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Tasks: Hand crafted = supervised learning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Curriculum learning: Learning harder tasks: Elman 1990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Meta-learning and apes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When we “train”, we are constantly</a:t>
            </a:r>
            <a:r>
              <a:rPr lang="en-US" baseline="0" dirty="0"/>
              <a:t> exploring to figure out ways of improving, </a:t>
            </a:r>
            <a:r>
              <a:rPr lang="en-US" b="1" baseline="0" dirty="0"/>
              <a:t>relative to current behavior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aseline="0" dirty="0"/>
              <a:t> only because we would have to label to much</a:t>
            </a:r>
          </a:p>
          <a:p>
            <a:r>
              <a:rPr lang="en-US" baseline="0" dirty="0"/>
              <a:t>Sometimes we don’t know how to label:</a:t>
            </a:r>
          </a:p>
          <a:p>
            <a:r>
              <a:rPr lang="en-US" baseline="0" dirty="0"/>
              <a:t>	Sparse reward problem, or much more common: REWARD MISPECIFICATION</a:t>
            </a:r>
          </a:p>
          <a:p>
            <a:r>
              <a:rPr lang="en-US" baseline="0" dirty="0"/>
              <a:t>	Becoming a fighter pilot is not just about </a:t>
            </a:r>
          </a:p>
          <a:p>
            <a:endParaRPr lang="en-US" baseline="0" dirty="0"/>
          </a:p>
          <a:p>
            <a:r>
              <a:rPr lang="en-US" dirty="0"/>
              <a:t>How to do this</a:t>
            </a:r>
            <a:r>
              <a:rPr lang="en-US" baseline="0" dirty="0"/>
              <a:t> without hand crafted curricula?</a:t>
            </a:r>
          </a:p>
          <a:p>
            <a:endParaRPr lang="en-US" baseline="0" dirty="0"/>
          </a:p>
          <a:p>
            <a:r>
              <a:rPr lang="en-US" baseline="0" dirty="0"/>
              <a:t>Tabula rasa vs digging sand</a:t>
            </a:r>
          </a:p>
          <a:p>
            <a:r>
              <a:rPr lang="en-US" baseline="0" dirty="0"/>
              <a:t>Perverse obsession with unsupervised learning -&gt; tabula rasa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29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</a:t>
            </a:r>
            <a:r>
              <a:rPr lang="en-US" baseline="0" dirty="0"/>
              <a:t> incorporating exploration so that the task distribution shifts as we become competent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6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behavior will give us some information; can we</a:t>
            </a:r>
            <a:r>
              <a:rPr lang="en-US" baseline="0" dirty="0"/>
              <a:t> bootstrap from random behavior to get more structure behavior that can lead us to learn about the environment?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1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21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Exploration will be reflect in</a:t>
            </a:r>
            <a:r>
              <a:rPr lang="en-US" baseline="0" dirty="0"/>
              <a:t> the data distribution used to organize next set of skills</a:t>
            </a:r>
          </a:p>
          <a:p>
            <a:endParaRPr lang="en-US" baseline="0" dirty="0"/>
          </a:p>
          <a:p>
            <a:r>
              <a:rPr lang="en-US" baseline="0" dirty="0"/>
              <a:t>Accumulate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8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4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3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6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5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9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2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0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8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11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8.gif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4.gif"/><Relationship Id="rId5" Type="http://schemas.openxmlformats.org/officeDocument/2006/relationships/image" Target="../media/image19.gif"/><Relationship Id="rId10" Type="http://schemas.openxmlformats.org/officeDocument/2006/relationships/image" Target="../media/image23.gif"/><Relationship Id="rId4" Type="http://schemas.openxmlformats.org/officeDocument/2006/relationships/image" Target="../media/image10.gif"/><Relationship Id="rId9" Type="http://schemas.openxmlformats.org/officeDocument/2006/relationships/image" Target="../media/image1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8.gif"/><Relationship Id="rId3" Type="http://schemas.openxmlformats.org/officeDocument/2006/relationships/image" Target="../media/image27.gif"/><Relationship Id="rId7" Type="http://schemas.openxmlformats.org/officeDocument/2006/relationships/image" Target="../media/image9.gif"/><Relationship Id="rId12" Type="http://schemas.openxmlformats.org/officeDocument/2006/relationships/image" Target="../media/image35.gi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11" Type="http://schemas.openxmlformats.org/officeDocument/2006/relationships/image" Target="../media/image34.gif"/><Relationship Id="rId5" Type="http://schemas.openxmlformats.org/officeDocument/2006/relationships/image" Target="../media/image29.gif"/><Relationship Id="rId10" Type="http://schemas.openxmlformats.org/officeDocument/2006/relationships/image" Target="../media/image33.gif"/><Relationship Id="rId4" Type="http://schemas.openxmlformats.org/officeDocument/2006/relationships/image" Target="../media/image28.gif"/><Relationship Id="rId9" Type="http://schemas.openxmlformats.org/officeDocument/2006/relationships/image" Target="../media/image32.gif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7437" y="1207008"/>
            <a:ext cx="1031712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Unsupervised Curricula for </a:t>
            </a:r>
            <a:br>
              <a:rPr lang="en-US" dirty="0"/>
            </a:br>
            <a:r>
              <a:rPr lang="en-US" dirty="0"/>
              <a:t>Visual Meta-Reinforcement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3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Allan Jabri, Kyle Hsu, Ben </a:t>
            </a:r>
            <a:r>
              <a:rPr lang="en-US" dirty="0" err="1"/>
              <a:t>Eysenbach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Abhishek Gupta, Sergey Levine, Chelsea Finn</a:t>
            </a:r>
          </a:p>
          <a:p>
            <a:endParaRPr lang="en-US" dirty="0"/>
          </a:p>
          <a:p>
            <a:r>
              <a:rPr lang="en-US" dirty="0" err="1"/>
              <a:t>NeurIPS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0645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262634"/>
            <a:ext cx="2861056" cy="40785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110036" y="-265176"/>
            <a:ext cx="6612572" cy="1600200"/>
          </a:xfrm>
        </p:spPr>
        <p:txBody>
          <a:bodyPr/>
          <a:lstStyle/>
          <a:p>
            <a:r>
              <a:rPr lang="en-US" dirty="0"/>
              <a:t>Four Stages of Development,</a:t>
            </a:r>
            <a:br>
              <a:rPr lang="en-US" dirty="0"/>
            </a:br>
            <a:r>
              <a:rPr lang="en-US" dirty="0"/>
              <a:t>Stage 1: Sensorimotor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24297" y="1555508"/>
            <a:ext cx="6984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III. Secondary circular reactions: 4 – 8 mo. </a:t>
            </a:r>
            <a:br>
              <a:rPr lang="en-US" sz="2000" dirty="0"/>
            </a:br>
            <a:r>
              <a:rPr lang="en-US" sz="2000" dirty="0"/>
              <a:t>Aware of things beyond their own body; they are more object-oriented. Might accidentally shake a rattle and continue to do it for sake of satisfaction.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IV. Coordination of secondary circular reactions: 8 – 12 mo. </a:t>
            </a:r>
            <a:br>
              <a:rPr lang="en-US" sz="2000" dirty="0"/>
            </a:br>
            <a:r>
              <a:rPr lang="en-US" sz="2000" dirty="0"/>
              <a:t>Can do things intentionally. Recombine schemata and try to reach a goal (ex.: use a stick to reach something). Early object permanence.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V. Tertiary circular reactions, novelty, and curiosity: 12 – 18 mo.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3081" y="4145831"/>
            <a:ext cx="1288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 </a:t>
            </a:r>
            <a:r>
              <a:rPr lang="en-US" sz="3200" b="1" dirty="0">
                <a:solidFill>
                  <a:srgbClr val="FF0000"/>
                </a:solidFill>
              </a:rPr>
              <a:t>&lt;3</a:t>
            </a:r>
          </a:p>
          <a:p>
            <a:pPr algn="ctr"/>
            <a:r>
              <a:rPr lang="en-US" sz="32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649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1059" y="763630"/>
            <a:ext cx="4678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Zone of Proximal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35" y="1262634"/>
            <a:ext cx="2857500" cy="407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2357" y="1662553"/>
            <a:ext cx="54878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2200" dirty="0"/>
              <a:t>The “More Knowledgeable Other”:  A teacher that nudges the learner towards abilities it could not acquire alone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85" y="3484806"/>
            <a:ext cx="2854688" cy="261679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375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Sensorimotor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7594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the current paradigm, learning to act in a visual environment requires expert data or handcrafted rewards</a:t>
            </a:r>
          </a:p>
          <a:p>
            <a:endParaRPr lang="en-US" dirty="0"/>
          </a:p>
          <a:p>
            <a:r>
              <a:rPr lang="en-US" dirty="0"/>
              <a:t>If we want agents that can generalize robustly, this will not scale</a:t>
            </a:r>
          </a:p>
          <a:p>
            <a:endParaRPr lang="en-US" dirty="0"/>
          </a:p>
          <a:p>
            <a:r>
              <a:rPr lang="en-US" dirty="0"/>
              <a:t>Can we learn </a:t>
            </a:r>
            <a:r>
              <a:rPr lang="en-US" b="1" dirty="0"/>
              <a:t>something useful </a:t>
            </a:r>
            <a:r>
              <a:rPr lang="en-US" dirty="0"/>
              <a:t>in an environment without a handcrafted curriculum?</a:t>
            </a:r>
          </a:p>
          <a:p>
            <a:r>
              <a:rPr lang="en-US" dirty="0"/>
              <a:t>Curriculum driven by current ability</a:t>
            </a:r>
          </a:p>
          <a:p>
            <a:pPr lvl="1"/>
            <a:r>
              <a:rPr lang="en-US" dirty="0"/>
              <a:t>Build on scaffold of current behavior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15" y="899694"/>
            <a:ext cx="2886243" cy="28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7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 to efficiently adapt to tasks, while adapting the task distribution to evolve with current ability</a:t>
            </a:r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Scaffold task distribution with what you currently know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	–&gt;</a:t>
            </a:r>
            <a:r>
              <a:rPr lang="en-US" dirty="0"/>
              <a:t>  Organize, Practice, Explore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4626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Skill Acquisition</a:t>
            </a:r>
          </a:p>
        </p:txBody>
      </p:sp>
    </p:spTree>
    <p:extLst>
      <p:ext uri="{BB962C8B-B14F-4D97-AF65-F5344CB8AC3E}">
        <p14:creationId xmlns:p14="http://schemas.microsoft.com/office/powerpoint/2010/main" val="122002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something “useful”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Unsupervised: We are being obnoxious in not making many assumptions about the  downstream task distribution</a:t>
            </a:r>
          </a:p>
          <a:p>
            <a:endParaRPr lang="en-US" dirty="0"/>
          </a:p>
          <a:p>
            <a:r>
              <a:rPr lang="en-US" dirty="0"/>
              <a:t>No Free Lunch! What can we learn?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Is experience in an environment naturally </a:t>
            </a:r>
            <a:r>
              <a:rPr lang="en-US" sz="2500" dirty="0" err="1"/>
              <a:t>organizable</a:t>
            </a:r>
            <a:r>
              <a:rPr lang="en-US" sz="2500" dirty="0"/>
              <a:t> or </a:t>
            </a:r>
            <a:r>
              <a:rPr lang="en-US" sz="2500" dirty="0" err="1"/>
              <a:t>compressable</a:t>
            </a:r>
            <a:r>
              <a:rPr lang="en-US" sz="2500" dirty="0"/>
              <a:t>?</a:t>
            </a:r>
          </a:p>
          <a:p>
            <a:pPr lvl="1"/>
            <a:r>
              <a:rPr lang="en-US" dirty="0"/>
              <a:t>Appetizer?</a:t>
            </a:r>
          </a:p>
          <a:p>
            <a:endParaRPr lang="en-US" dirty="0"/>
          </a:p>
          <a:p>
            <a:r>
              <a:rPr lang="en-US" dirty="0"/>
              <a:t>Invariance and “Stable Properties” (per Leon </a:t>
            </a:r>
            <a:r>
              <a:rPr lang="en-US" dirty="0" err="1"/>
              <a:t>Bottou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Which aspects of the environment matter?</a:t>
            </a:r>
          </a:p>
          <a:p>
            <a:pPr lvl="1"/>
            <a:r>
              <a:rPr lang="en-US" b="1" dirty="0"/>
              <a:t>Ex:</a:t>
            </a:r>
            <a:r>
              <a:rPr lang="en-US" dirty="0"/>
              <a:t> Proprioception</a:t>
            </a:r>
          </a:p>
          <a:p>
            <a:pPr lvl="1"/>
            <a:endParaRPr lang="en-US" dirty="0"/>
          </a:p>
          <a:p>
            <a:r>
              <a:rPr lang="en-US" dirty="0"/>
              <a:t>Inductive biases</a:t>
            </a:r>
          </a:p>
          <a:p>
            <a:pPr lvl="1"/>
            <a:r>
              <a:rPr lang="en-US" dirty="0"/>
              <a:t>Simplifying assumptions about trajectories</a:t>
            </a:r>
          </a:p>
          <a:p>
            <a:pPr lvl="1"/>
            <a:r>
              <a:rPr lang="en-US" dirty="0" err="1"/>
              <a:t>ConvNets</a:t>
            </a:r>
            <a:r>
              <a:rPr lang="en-US" dirty="0"/>
              <a:t> + Pixels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134" y="2872999"/>
            <a:ext cx="2256589" cy="22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construction of task distribution for Meta-RL</a:t>
            </a:r>
          </a:p>
          <a:p>
            <a:pPr lvl="1"/>
            <a:r>
              <a:rPr lang="en-US" dirty="0"/>
              <a:t>Represent tasks as reward functions</a:t>
            </a:r>
          </a:p>
          <a:p>
            <a:pPr lvl="1"/>
            <a:endParaRPr lang="en-US" dirty="0"/>
          </a:p>
          <a:p>
            <a:r>
              <a:rPr lang="en-US" dirty="0"/>
              <a:t>Learn to efficiently adapt to self-constructed tasks, while adapting the task distribution to evolve with current ability</a:t>
            </a:r>
          </a:p>
          <a:p>
            <a:endParaRPr lang="en-US" dirty="0"/>
          </a:p>
          <a:p>
            <a:r>
              <a:rPr lang="en-US" dirty="0"/>
              <a:t>Visual Observations</a:t>
            </a:r>
          </a:p>
          <a:p>
            <a:pPr lvl="1"/>
            <a:r>
              <a:rPr lang="en-US" dirty="0"/>
              <a:t>Learn to associate Stimulus with Reward</a:t>
            </a:r>
          </a:p>
        </p:txBody>
      </p:sp>
    </p:spTree>
    <p:extLst>
      <p:ext uri="{BB962C8B-B14F-4D97-AF65-F5344CB8AC3E}">
        <p14:creationId xmlns:p14="http://schemas.microsoft.com/office/powerpoint/2010/main" val="273496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2791728" y="1975825"/>
            <a:ext cx="2163925" cy="2124551"/>
            <a:chOff x="6684654" y="759327"/>
            <a:chExt cx="2569074" cy="2482573"/>
          </a:xfrm>
        </p:grpSpPr>
        <p:grpSp>
          <p:nvGrpSpPr>
            <p:cNvPr id="52" name="Group 51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2750562" y="4106884"/>
            <a:ext cx="2334060" cy="1325563"/>
          </a:xfrm>
        </p:spPr>
        <p:txBody>
          <a:bodyPr/>
          <a:lstStyle/>
          <a:p>
            <a:r>
              <a:rPr lang="en-US" dirty="0"/>
              <a:t>Organize</a:t>
            </a: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7280133" y="4066244"/>
            <a:ext cx="2334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Practice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205188" y="1975825"/>
            <a:ext cx="2163925" cy="2124551"/>
            <a:chOff x="6684654" y="759327"/>
            <a:chExt cx="2569074" cy="2482573"/>
          </a:xfrm>
        </p:grpSpPr>
        <p:grpSp>
          <p:nvGrpSpPr>
            <p:cNvPr id="77" name="Group 76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9392545" y="3395361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880769" y="3677544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24703" y="2740170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ADAD7C-AEB2-AB44-A03F-D2C1780A0E47}"/>
              </a:ext>
            </a:extLst>
          </p:cNvPr>
          <p:cNvCxnSpPr/>
          <p:nvPr/>
        </p:nvCxnSpPr>
        <p:spPr>
          <a:xfrm>
            <a:off x="5807456" y="2837277"/>
            <a:ext cx="68072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2838BAF-0134-BD47-BB51-35A162F017EE}"/>
              </a:ext>
            </a:extLst>
          </p:cNvPr>
          <p:cNvCxnSpPr>
            <a:cxnSpLocks/>
          </p:cNvCxnSpPr>
          <p:nvPr/>
        </p:nvCxnSpPr>
        <p:spPr>
          <a:xfrm flipH="1" flipV="1">
            <a:off x="5811520" y="3292101"/>
            <a:ext cx="6766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&lt;-&gt;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Organization: Model current behavior</a:t>
            </a:r>
          </a:p>
          <a:p>
            <a:pPr lvl="1"/>
            <a:r>
              <a:rPr lang="en-US" dirty="0"/>
              <a:t>Compress current behavior into shorter description </a:t>
            </a:r>
            <a:r>
              <a:rPr lang="mr-IN" dirty="0"/>
              <a:t>–</a:t>
            </a:r>
            <a:r>
              <a:rPr lang="en-US" dirty="0"/>
              <a:t> “skills”</a:t>
            </a:r>
          </a:p>
          <a:p>
            <a:pPr lvl="1"/>
            <a:r>
              <a:rPr lang="en-US" b="1" dirty="0"/>
              <a:t>Ex:</a:t>
            </a:r>
            <a:r>
              <a:rPr lang="en-US" dirty="0"/>
              <a:t> Fit density model of behavior</a:t>
            </a:r>
          </a:p>
          <a:p>
            <a:pPr lvl="1"/>
            <a:endParaRPr lang="en-US" dirty="0"/>
          </a:p>
          <a:p>
            <a:r>
              <a:rPr lang="en-US" dirty="0"/>
              <a:t>Practice: Acquire Skills</a:t>
            </a:r>
          </a:p>
          <a:p>
            <a:pPr lvl="1"/>
            <a:r>
              <a:rPr lang="en-US" dirty="0"/>
              <a:t> Learn tasks derived from model of current behavior</a:t>
            </a:r>
          </a:p>
          <a:p>
            <a:pPr lvl="1"/>
            <a:r>
              <a:rPr lang="en-US" b="1" dirty="0"/>
              <a:t> Ex: </a:t>
            </a:r>
            <a:r>
              <a:rPr lang="en-US" dirty="0"/>
              <a:t>Learn reward functions derived from the density model</a:t>
            </a:r>
          </a:p>
          <a:p>
            <a:pPr lvl="1"/>
            <a:endParaRPr lang="en-US" dirty="0"/>
          </a:p>
          <a:p>
            <a:r>
              <a:rPr lang="en-US" dirty="0"/>
              <a:t>Exploration: Expand frontier of behavior</a:t>
            </a:r>
          </a:p>
          <a:p>
            <a:pPr lvl="1"/>
            <a:r>
              <a:rPr lang="en-US" dirty="0"/>
              <a:t>Novelty </a:t>
            </a:r>
            <a:r>
              <a:rPr lang="en-US" dirty="0" err="1"/>
              <a:t>w.r.t</a:t>
            </a:r>
            <a:r>
              <a:rPr lang="en-US" dirty="0"/>
              <a:t> current model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7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D8D5-2182-AC4A-B65A-560BD1A4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A40D-D0A0-FC45-8B7F-39C34EDB2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3844" cy="4351338"/>
          </a:xfrm>
        </p:spPr>
        <p:txBody>
          <a:bodyPr/>
          <a:lstStyle/>
          <a:p>
            <a:r>
              <a:rPr lang="en-US" dirty="0"/>
              <a:t>Method for producing task distribution, scaling to visual environments</a:t>
            </a:r>
          </a:p>
          <a:p>
            <a:pPr lvl="1"/>
            <a:r>
              <a:rPr lang="en-US" dirty="0"/>
              <a:t>Discriminative Clustering</a:t>
            </a:r>
          </a:p>
          <a:p>
            <a:endParaRPr lang="en-US" dirty="0"/>
          </a:p>
          <a:p>
            <a:r>
              <a:rPr lang="en-US" dirty="0"/>
              <a:t>Effective meta-learning of unsupervised task distribution</a:t>
            </a:r>
          </a:p>
          <a:p>
            <a:endParaRPr lang="en-US" dirty="0"/>
          </a:p>
          <a:p>
            <a:r>
              <a:rPr lang="en-US" dirty="0"/>
              <a:t>Positive transfer to downstream test tasks and accelerated learning on target task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3960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Automatic Curriculum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264" y="2474849"/>
            <a:ext cx="7427976" cy="3907663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Organize Behavior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Babble current behavior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Update density model of behavior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Practice [+ Explore]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Learn updated task distribution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Explore based on density model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9576" y="1690688"/>
            <a:ext cx="12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84945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Sensorimotor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</a:t>
            </a:r>
            <a:r>
              <a:rPr lang="en-US" dirty="0"/>
              <a:t>: Prepare an agent to </a:t>
            </a:r>
            <a:r>
              <a:rPr lang="en-US" b="1" dirty="0"/>
              <a:t>efficiently learn </a:t>
            </a:r>
            <a:r>
              <a:rPr lang="en-US" dirty="0"/>
              <a:t>downstream tasks by pre-training in an environment, without handcrafted task supervision.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Learn skills that support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generalization</a:t>
            </a:r>
          </a:p>
          <a:p>
            <a:endParaRPr lang="en-US" dirty="0"/>
          </a:p>
          <a:p>
            <a:r>
              <a:rPr lang="en-US" dirty="0"/>
              <a:t>Learn skills that can be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transferred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47E09-9838-EE4C-AB76-7B91B155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515" y="3290720"/>
            <a:ext cx="2886243" cy="28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55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Navigation in </a:t>
            </a:r>
            <a:r>
              <a:rPr lang="en-US" dirty="0" err="1"/>
              <a:t>VizDoom</a:t>
            </a:r>
            <a:endParaRPr lang="en-US" dirty="0"/>
          </a:p>
          <a:p>
            <a:r>
              <a:rPr lang="en-US" dirty="0" err="1"/>
              <a:t>MuJoCo</a:t>
            </a:r>
            <a:r>
              <a:rPr lang="en-US" dirty="0"/>
              <a:t> Sawyer w. position control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55" y="638008"/>
            <a:ext cx="2105359" cy="2105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94" y="3531486"/>
            <a:ext cx="2128251" cy="2128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210" y="3237915"/>
            <a:ext cx="2128251" cy="2128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84" y="3582367"/>
            <a:ext cx="2077370" cy="207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83595D-3D75-8744-819C-647DC98E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66" y="3930174"/>
            <a:ext cx="1816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0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5086" y="2758156"/>
            <a:ext cx="2245895" cy="786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503326" y="253158"/>
            <a:ext cx="2163925" cy="2124551"/>
            <a:chOff x="6684654" y="759327"/>
            <a:chExt cx="2569074" cy="2482573"/>
          </a:xfrm>
        </p:grpSpPr>
        <p:grpSp>
          <p:nvGrpSpPr>
            <p:cNvPr id="49" name="Group 48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Oval 3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/>
              <a:t>Organize</a:t>
            </a:r>
            <a:endParaRPr lang="en-US" dirty="0"/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777499"/>
            <a:ext cx="10086474" cy="4351338"/>
          </a:xfrm>
        </p:spPr>
        <p:txBody>
          <a:bodyPr>
            <a:normAutofit/>
          </a:bodyPr>
          <a:lstStyle/>
          <a:p>
            <a:r>
              <a:rPr lang="en-US" dirty="0"/>
              <a:t>Organization as Information-Maximization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45" y="2902182"/>
            <a:ext cx="1514975" cy="511076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6624508" y="3412830"/>
            <a:ext cx="308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Z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595503" y="3259594"/>
            <a:ext cx="1435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Trajectory of states</a:t>
            </a:r>
            <a:endParaRPr lang="en-US" sz="2200" dirty="0"/>
          </a:p>
        </p:txBody>
      </p:sp>
      <p:cxnSp>
        <p:nvCxnSpPr>
          <p:cNvPr id="155" name="Straight Arrow Connector 154"/>
          <p:cNvCxnSpPr/>
          <p:nvPr/>
        </p:nvCxnSpPr>
        <p:spPr>
          <a:xfrm>
            <a:off x="7035698" y="3628275"/>
            <a:ext cx="512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8971875" y="3628275"/>
            <a:ext cx="512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7701305" y="3325675"/>
            <a:ext cx="11676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Noisy Channel</a:t>
            </a:r>
          </a:p>
        </p:txBody>
      </p:sp>
    </p:spTree>
    <p:extLst>
      <p:ext uri="{BB962C8B-B14F-4D97-AF65-F5344CB8AC3E}">
        <p14:creationId xmlns:p14="http://schemas.microsoft.com/office/powerpoint/2010/main" val="49906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5086" y="2758156"/>
            <a:ext cx="2245895" cy="786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503294" y="255290"/>
            <a:ext cx="2163925" cy="2124551"/>
            <a:chOff x="6684654" y="759327"/>
            <a:chExt cx="2569074" cy="2482573"/>
          </a:xfrm>
        </p:grpSpPr>
        <p:grpSp>
          <p:nvGrpSpPr>
            <p:cNvPr id="49" name="Group 48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Oval 3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/>
              <a:t>Organize</a:t>
            </a:r>
            <a:endParaRPr lang="en-US" dirty="0"/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777499"/>
            <a:ext cx="10086474" cy="4351338"/>
          </a:xfrm>
        </p:spPr>
        <p:txBody>
          <a:bodyPr>
            <a:normAutofit/>
          </a:bodyPr>
          <a:lstStyle/>
          <a:p>
            <a:r>
              <a:rPr lang="en-US" dirty="0"/>
              <a:t>Organization as Information-Maximization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 a deep mixture model to </a:t>
            </a:r>
            <a:br>
              <a:rPr lang="en-US" dirty="0"/>
            </a:br>
            <a:r>
              <a:rPr lang="en-US" dirty="0"/>
              <a:t>trajectories of current behavior</a:t>
            </a:r>
          </a:p>
          <a:p>
            <a:pPr lvl="1"/>
            <a:r>
              <a:rPr lang="en-US" dirty="0"/>
              <a:t>EM for jointly learning visual representation and trajectory-level clustering</a:t>
            </a:r>
          </a:p>
          <a:p>
            <a:pPr lvl="1"/>
            <a:r>
              <a:rPr lang="en-US" dirty="0"/>
              <a:t>Assume states to be conditionally independent given skill (why?)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19" y="4138509"/>
            <a:ext cx="5746288" cy="608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45" y="2895649"/>
            <a:ext cx="1514975" cy="5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14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/>
          <a:lstStyle/>
          <a:p>
            <a:r>
              <a:rPr lang="en-US" dirty="0"/>
              <a:t>Construct reward functions from our mixture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 policy on task distribution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512938" y="270804"/>
            <a:ext cx="2163925" cy="2124551"/>
            <a:chOff x="6684654" y="759327"/>
            <a:chExt cx="2569074" cy="2482573"/>
          </a:xfrm>
        </p:grpSpPr>
        <p:grpSp>
          <p:nvGrpSpPr>
            <p:cNvPr id="29" name="Group 28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54" y="2930066"/>
            <a:ext cx="4311879" cy="442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32" y="4661133"/>
            <a:ext cx="6254021" cy="6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 dirty="0"/>
              <a:t>Explore</a:t>
            </a:r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/>
          <a:lstStyle/>
          <a:p>
            <a:r>
              <a:rPr lang="en-US" dirty="0"/>
              <a:t>Since we have density, we can augment reward function with exploration bonus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7507205" y="265962"/>
            <a:ext cx="2163925" cy="2124551"/>
            <a:chOff x="6684654" y="759327"/>
            <a:chExt cx="2569074" cy="2482573"/>
          </a:xfrm>
        </p:grpSpPr>
        <p:grpSp>
          <p:nvGrpSpPr>
            <p:cNvPr id="76" name="Group 75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Oval 76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9694562" y="1685498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182786" y="1967681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626720" y="1030307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13" y="4133517"/>
            <a:ext cx="6646403" cy="147917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5" y="3087412"/>
            <a:ext cx="4311879" cy="4422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34527" y="4167909"/>
            <a:ext cx="417094" cy="5163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285" y="-306347"/>
            <a:ext cx="12519968" cy="3693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55" y="3226540"/>
            <a:ext cx="162560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855" y="3226540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55" y="3210792"/>
            <a:ext cx="1625600" cy="162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55" y="3226540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2655" y="3071092"/>
            <a:ext cx="19050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55" y="5069838"/>
            <a:ext cx="1625600" cy="162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05" y="506983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55" y="5069838"/>
            <a:ext cx="1625600" cy="1625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43" y="5069838"/>
            <a:ext cx="1625600" cy="1625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5355" y="4840456"/>
            <a:ext cx="1905000" cy="1905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9660" y="3840478"/>
            <a:ext cx="122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Cluster 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169" y="5542318"/>
            <a:ext cx="122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165298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3" y="637674"/>
            <a:ext cx="11794391" cy="234615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02630" y="4764505"/>
            <a:ext cx="10302475" cy="1673726"/>
            <a:chOff x="656390" y="4469063"/>
            <a:chExt cx="11394674" cy="1905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64" y="4748463"/>
              <a:ext cx="1625600" cy="1625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764" y="4748463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064" y="4748463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64" y="4737100"/>
              <a:ext cx="1625600" cy="1625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664" y="4748463"/>
              <a:ext cx="1625600" cy="1625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90" y="4469063"/>
              <a:ext cx="1905000" cy="19050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97137" y="3130688"/>
            <a:ext cx="10307968" cy="1673977"/>
            <a:chOff x="793842" y="2906379"/>
            <a:chExt cx="11328494" cy="1905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6736" y="3050966"/>
              <a:ext cx="1625600" cy="1625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324" y="3046080"/>
              <a:ext cx="1625600" cy="1625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912" y="3046080"/>
              <a:ext cx="1625600" cy="1625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067135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88" y="3067135"/>
              <a:ext cx="1625600" cy="16256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42" y="2906379"/>
              <a:ext cx="19050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62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Transfer to Test Task distributions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4821" y="2202448"/>
            <a:ext cx="4732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Apply policy on test object-direct navigation tasks.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Given an environment, randomly sample an object as goal.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Reward function is inverse distance to object.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E1C62-FF95-0949-AA6D-A40AABB0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21"/>
            <a:ext cx="12192000" cy="3309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1FC5CC-F785-D643-8DE6-E985A27CDDDD}"/>
              </a:ext>
            </a:extLst>
          </p:cNvPr>
          <p:cNvSpPr/>
          <p:nvPr/>
        </p:nvSpPr>
        <p:spPr>
          <a:xfrm>
            <a:off x="0" y="4391378"/>
            <a:ext cx="12192000" cy="1309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6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A3F9-470C-0D41-81E3-4627440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as Parameter Initialization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4E412-8BC7-A543-8CDF-1ABE6F353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601" y="1825625"/>
            <a:ext cx="8426798" cy="4351338"/>
          </a:xfrm>
        </p:spPr>
      </p:pic>
    </p:spTree>
    <p:extLst>
      <p:ext uri="{BB962C8B-B14F-4D97-AF65-F5344CB8AC3E}">
        <p14:creationId xmlns:p14="http://schemas.microsoft.com/office/powerpoint/2010/main" val="103084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Trajectory-level representation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8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Skill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Prepare an agent to </a:t>
            </a:r>
            <a:r>
              <a:rPr lang="en-US" b="1" dirty="0"/>
              <a:t>more efficiently learn </a:t>
            </a:r>
            <a:r>
              <a:rPr lang="en-US" dirty="0"/>
              <a:t>future tasks by pre-training in an environment, without supervision. </a:t>
            </a:r>
          </a:p>
          <a:p>
            <a:pPr lvl="1"/>
            <a:r>
              <a:rPr lang="en-US" dirty="0"/>
              <a:t>Independent Study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Skill: </a:t>
            </a:r>
            <a:r>
              <a:rPr lang="en-US" dirty="0" err="1"/>
              <a:t>behaviour</a:t>
            </a:r>
            <a:r>
              <a:rPr lang="en-US" dirty="0"/>
              <a:t> that can be operationalized to solve a task</a:t>
            </a:r>
          </a:p>
          <a:p>
            <a:pPr lvl="1"/>
            <a:r>
              <a:rPr lang="en-US" dirty="0"/>
              <a:t>I.e. minimize cost / maximize reward in some environment, reach some goal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Adaptive task distribution: expand frontier of behavior in a way driven by model of current behavior</a:t>
            </a:r>
          </a:p>
          <a:p>
            <a:pPr lvl="1"/>
            <a:endParaRPr lang="en-US" dirty="0"/>
          </a:p>
          <a:p>
            <a:r>
              <a:rPr lang="en-US" dirty="0"/>
              <a:t>Continually accumulate skills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31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Pixels + </a:t>
            </a:r>
            <a:r>
              <a:rPr lang="en-US" dirty="0" err="1"/>
              <a:t>convnets</a:t>
            </a:r>
            <a:endParaRPr lang="en-US" dirty="0"/>
          </a:p>
          <a:p>
            <a:r>
              <a:rPr lang="en-US" dirty="0"/>
              <a:t>Model trajectories with conditionally independent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11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Intrinsic motivation for incentivizing state-space exploration</a:t>
            </a:r>
          </a:p>
          <a:p>
            <a:r>
              <a:rPr lang="en-US" dirty="0"/>
              <a:t>How to learn useful representations without supervision in visual environments</a:t>
            </a:r>
          </a:p>
          <a:p>
            <a:r>
              <a:rPr lang="en-US" dirty="0"/>
              <a:t>Learning contextual policies capable of conditioning skills on side information</a:t>
            </a:r>
          </a:p>
          <a:p>
            <a:endParaRPr lang="en-US" dirty="0"/>
          </a:p>
          <a:p>
            <a:r>
              <a:rPr lang="en-US" b="1" dirty="0"/>
              <a:t>Here</a:t>
            </a:r>
            <a:r>
              <a:rPr lang="en-US" dirty="0"/>
              <a:t>: Generalization as learning how to adapt across task distribution</a:t>
            </a:r>
          </a:p>
          <a:p>
            <a:r>
              <a:rPr lang="en-US" dirty="0"/>
              <a:t>Exploration by adapting task distribution based on current ability.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4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Continually accumulate skills while exploring in a manner driven by current ability</a:t>
            </a:r>
          </a:p>
          <a:p>
            <a:r>
              <a:rPr lang="en-US" dirty="0"/>
              <a:t>Zone of Proximal Development (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Wake Sleep</a:t>
            </a:r>
          </a:p>
        </p:txBody>
      </p:sp>
    </p:spTree>
    <p:extLst>
      <p:ext uri="{BB962C8B-B14F-4D97-AF65-F5344CB8AC3E}">
        <p14:creationId xmlns:p14="http://schemas.microsoft.com/office/powerpoint/2010/main" val="1598754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realistic to learn without supervision?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NFL: Can dynamics in environment lead us to free snacks?</a:t>
            </a:r>
          </a:p>
          <a:p>
            <a:pPr lvl="1"/>
            <a:r>
              <a:rPr lang="en-US" dirty="0"/>
              <a:t>Are environments naturally </a:t>
            </a:r>
            <a:r>
              <a:rPr lang="en-US" dirty="0" err="1"/>
              <a:t>organizable</a:t>
            </a:r>
            <a:r>
              <a:rPr lang="en-US" dirty="0"/>
              <a:t> or </a:t>
            </a:r>
            <a:r>
              <a:rPr lang="en-US" dirty="0" err="1"/>
              <a:t>compressable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Does vision play a key role here?</a:t>
            </a:r>
          </a:p>
          <a:p>
            <a:r>
              <a:rPr lang="en-US" dirty="0"/>
              <a:t>Supervision is a dirty word around here, but how much is ok?</a:t>
            </a:r>
          </a:p>
          <a:p>
            <a:r>
              <a:rPr lang="en-US" dirty="0"/>
              <a:t>How far does baking in more inductive biases (i.e. objects, relations, </a:t>
            </a:r>
            <a:r>
              <a:rPr lang="en-US" dirty="0" err="1"/>
              <a:t>etc</a:t>
            </a:r>
            <a:r>
              <a:rPr lang="en-US" dirty="0"/>
              <a:t>) go?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40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0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and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2CB8-7D3F-AC4F-9210-3FF8944A2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Specialists are brittle</a:t>
            </a:r>
          </a:p>
          <a:p>
            <a:r>
              <a:rPr lang="en-US" dirty="0"/>
              <a:t>Multi-task Policy Learning</a:t>
            </a:r>
          </a:p>
          <a:p>
            <a:pPr lvl="1"/>
            <a:r>
              <a:rPr lang="en-US" dirty="0"/>
              <a:t>Contextual Policies</a:t>
            </a:r>
          </a:p>
          <a:p>
            <a:pPr lvl="2"/>
            <a:r>
              <a:rPr lang="en-US" dirty="0"/>
              <a:t>Condition policy on context information, i.e. a goal or skill representation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Meta-learning</a:t>
            </a:r>
          </a:p>
          <a:p>
            <a:pPr lvl="2"/>
            <a:r>
              <a:rPr lang="en-US" dirty="0"/>
              <a:t>Maximize cumulative reward across some </a:t>
            </a:r>
            <a:r>
              <a:rPr lang="en-US" b="1" dirty="0"/>
              <a:t>task distribution </a:t>
            </a:r>
            <a:r>
              <a:rPr lang="en-US" dirty="0"/>
              <a:t>(i.e. a family of MDPs)</a:t>
            </a:r>
          </a:p>
          <a:p>
            <a:pPr lvl="2"/>
            <a:r>
              <a:rPr lang="en-US" dirty="0"/>
              <a:t>Condition policy on learned encoding of supervised task experience</a:t>
            </a:r>
          </a:p>
          <a:p>
            <a:pPr lvl="2"/>
            <a:r>
              <a:rPr lang="en-US" dirty="0"/>
              <a:t>Learn to explore for task inference and invoke appropriate skill for task execution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CA5FF-D3A2-7C4D-A9BD-ABFC767F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85396"/>
            <a:ext cx="1280160" cy="372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AB6DC3-4195-BC4F-B658-64AE7167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05" y="3827650"/>
            <a:ext cx="1939290" cy="3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3303-74A8-B24B-A057-244217BC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Harlow’s Monkey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1388B-DC4B-B84D-ABCC-CEDD1463A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533" y="6311591"/>
            <a:ext cx="5596467" cy="610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formation of learning sets. 1949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EC8AA-4E29-5043-B5F8-532BB1B62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78" y="1486694"/>
            <a:ext cx="3011446" cy="51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3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40035" cy="1325563"/>
          </a:xfrm>
        </p:spPr>
        <p:txBody>
          <a:bodyPr/>
          <a:lstStyle/>
          <a:p>
            <a:r>
              <a:rPr lang="en-US" dirty="0"/>
              <a:t>Unsupervised Meta-learning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distributions can be tedious to specify</a:t>
            </a:r>
          </a:p>
          <a:p>
            <a:pPr marL="0" indent="0">
              <a:buNone/>
            </a:pPr>
            <a:endParaRPr lang="en-US" dirty="0"/>
          </a:p>
          <a:p>
            <a:endParaRPr lang="en-US" sz="1400" dirty="0"/>
          </a:p>
          <a:p>
            <a:r>
              <a:rPr lang="en-US" dirty="0"/>
              <a:t>Unsupervised: Can an agent automatically set its own tasks?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Curriculum: Task distribution </a:t>
            </a:r>
            <a:r>
              <a:rPr lang="en-US" b="1" dirty="0">
                <a:solidFill>
                  <a:schemeClr val="accent1"/>
                </a:solidFill>
              </a:rPr>
              <a:t>adapts</a:t>
            </a:r>
            <a:r>
              <a:rPr lang="en-US" b="1" dirty="0"/>
              <a:t> </a:t>
            </a:r>
            <a:r>
              <a:rPr lang="en-US" dirty="0"/>
              <a:t>with learner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7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552" y="-62929"/>
            <a:ext cx="10515600" cy="1325563"/>
          </a:xfrm>
        </p:spPr>
        <p:txBody>
          <a:bodyPr/>
          <a:lstStyle/>
          <a:p>
            <a:r>
              <a:rPr lang="en-US" dirty="0"/>
              <a:t>Piaget &amp; Vygotsky</a:t>
            </a:r>
          </a:p>
        </p:txBody>
      </p:sp>
      <p:sp>
        <p:nvSpPr>
          <p:cNvPr id="4" name="Rectangle 3"/>
          <p:cNvSpPr/>
          <p:nvPr/>
        </p:nvSpPr>
        <p:spPr>
          <a:xfrm>
            <a:off x="7034307" y="5555086"/>
            <a:ext cx="467814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Zone of Proximal Development</a:t>
            </a:r>
          </a:p>
          <a:p>
            <a:r>
              <a:rPr lang="en-US" sz="2800" dirty="0"/>
              <a:t>  </a:t>
            </a:r>
            <a:r>
              <a:rPr lang="ru-RU" sz="2800" dirty="0"/>
              <a:t>зона ближайшего развития</a:t>
            </a:r>
          </a:p>
          <a:p>
            <a:br>
              <a:rPr lang="ru-RU" sz="2800" dirty="0"/>
            </a:br>
            <a:endParaRPr lang="ru-R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35" y="1262634"/>
            <a:ext cx="2857500" cy="407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" y="1262634"/>
            <a:ext cx="2861056" cy="40785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2027" y="5593895"/>
            <a:ext cx="2351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Constructivism</a:t>
            </a:r>
          </a:p>
        </p:txBody>
      </p:sp>
    </p:spTree>
    <p:extLst>
      <p:ext uri="{BB962C8B-B14F-4D97-AF65-F5344CB8AC3E}">
        <p14:creationId xmlns:p14="http://schemas.microsoft.com/office/powerpoint/2010/main" val="105072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262634"/>
            <a:ext cx="2861056" cy="40785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56340" y="530352"/>
            <a:ext cx="3932237" cy="704088"/>
          </a:xfrm>
        </p:spPr>
        <p:txBody>
          <a:bodyPr/>
          <a:lstStyle/>
          <a:p>
            <a:r>
              <a:rPr lang="en-US" dirty="0"/>
              <a:t>Constructivism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0297" y="1563624"/>
            <a:ext cx="51068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/>
              <a:t>Cognitive development as </a:t>
            </a:r>
            <a:r>
              <a:rPr lang="en-US" sz="2200" b="1" dirty="0"/>
              <a:t>progressive reorganization</a:t>
            </a:r>
            <a:r>
              <a:rPr lang="en-US" sz="2200" dirty="0"/>
              <a:t> of mental processes as a result of biological maturation and </a:t>
            </a:r>
            <a:r>
              <a:rPr lang="en-US" sz="2200" b="1" dirty="0"/>
              <a:t>environmental experience</a:t>
            </a:r>
            <a:r>
              <a:rPr lang="en-US" sz="2200" dirty="0"/>
              <a:t>. 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2200" dirty="0"/>
              <a:t>Infants as autonomous, experiential learners.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3081" y="4145831"/>
            <a:ext cx="1288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 </a:t>
            </a:r>
            <a:r>
              <a:rPr lang="en-US" sz="3200" b="1" dirty="0">
                <a:solidFill>
                  <a:srgbClr val="FF0000"/>
                </a:solidFill>
              </a:rPr>
              <a:t>&lt;3</a:t>
            </a:r>
          </a:p>
          <a:p>
            <a:pPr algn="ctr"/>
            <a:r>
              <a:rPr lang="en-US" sz="32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521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262634"/>
            <a:ext cx="2861056" cy="40785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110036" y="-265176"/>
            <a:ext cx="6612572" cy="1600200"/>
          </a:xfrm>
        </p:spPr>
        <p:txBody>
          <a:bodyPr/>
          <a:lstStyle/>
          <a:p>
            <a:r>
              <a:rPr lang="en-US" dirty="0"/>
              <a:t>Four Stages of Development,</a:t>
            </a:r>
            <a:br>
              <a:rPr lang="en-US" dirty="0"/>
            </a:br>
            <a:r>
              <a:rPr lang="en-US" dirty="0"/>
              <a:t>Stage 1: Sensorimotor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0036" y="2391505"/>
            <a:ext cx="661257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I. Simple reflexes: birth – 1 mo. </a:t>
            </a:r>
            <a:br>
              <a:rPr lang="en-US" sz="2000" dirty="0"/>
            </a:br>
            <a:r>
              <a:rPr lang="en-US" sz="2000" dirty="0"/>
              <a:t>Infants use reflexes such as rooting and sucking.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II. First habits and primary circular reactions: 1 – 4 mo. </a:t>
            </a:r>
            <a:br>
              <a:rPr lang="en-US" sz="2000" dirty="0"/>
            </a:br>
            <a:r>
              <a:rPr lang="en-US" sz="2000" dirty="0"/>
              <a:t>Learn to coordinate sensation with habits and reactions. </a:t>
            </a:r>
            <a:br>
              <a:rPr lang="en-US" sz="2000" dirty="0"/>
            </a:br>
            <a:r>
              <a:rPr lang="en-US" sz="2000" dirty="0"/>
              <a:t>Primary circular reaction: </a:t>
            </a:r>
            <a:r>
              <a:rPr lang="en-US" sz="2000" b="1" dirty="0"/>
              <a:t>try to reproduce an event that happened by accident </a:t>
            </a:r>
            <a:r>
              <a:rPr lang="en-US" sz="2000" dirty="0"/>
              <a:t>(ex.: sucking thumb).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3081" y="4145831"/>
            <a:ext cx="1288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 </a:t>
            </a:r>
            <a:r>
              <a:rPr lang="en-US" sz="3200" b="1" dirty="0">
                <a:solidFill>
                  <a:srgbClr val="FF0000"/>
                </a:solidFill>
              </a:rPr>
              <a:t>&lt;3</a:t>
            </a:r>
          </a:p>
          <a:p>
            <a:pPr algn="ctr"/>
            <a:r>
              <a:rPr lang="en-US" sz="32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326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21301</TotalTime>
  <Words>1021</Words>
  <Application>Microsoft Macintosh PowerPoint</Application>
  <PresentationFormat>Widescreen</PresentationFormat>
  <Paragraphs>256</Paragraphs>
  <Slides>34</Slides>
  <Notes>11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Unsupervised Curricula for  Visual Meta-Reinforcement Learning</vt:lpstr>
      <vt:lpstr>Unsupervised Sensorimotor Learning</vt:lpstr>
      <vt:lpstr>Unsupervised Skill Acquisition</vt:lpstr>
      <vt:lpstr>Transfer and Generalization</vt:lpstr>
      <vt:lpstr>Harlow’s Monkey Experiments</vt:lpstr>
      <vt:lpstr>Unsupervised Meta-learning</vt:lpstr>
      <vt:lpstr>Piaget &amp; Vygotsky</vt:lpstr>
      <vt:lpstr>Constructivism</vt:lpstr>
      <vt:lpstr>Four Stages of Development, Stage 1: Sensorimotor Development</vt:lpstr>
      <vt:lpstr>Four Stages of Development, Stage 1: Sensorimotor Development</vt:lpstr>
      <vt:lpstr>PowerPoint Presentation</vt:lpstr>
      <vt:lpstr>Sensorimotor Learning</vt:lpstr>
      <vt:lpstr>PowerPoint Presentation</vt:lpstr>
      <vt:lpstr>Learning something “useful”</vt:lpstr>
      <vt:lpstr>Formulation</vt:lpstr>
      <vt:lpstr>Organize</vt:lpstr>
      <vt:lpstr>Organize &lt;-&gt; Practice</vt:lpstr>
      <vt:lpstr>Contributions</vt:lpstr>
      <vt:lpstr>An Automatic Curriculum</vt:lpstr>
      <vt:lpstr>Settings</vt:lpstr>
      <vt:lpstr>Organize</vt:lpstr>
      <vt:lpstr>Organize</vt:lpstr>
      <vt:lpstr>Practice</vt:lpstr>
      <vt:lpstr>Explore</vt:lpstr>
      <vt:lpstr>PowerPoint Presentation</vt:lpstr>
      <vt:lpstr>PowerPoint Presentation</vt:lpstr>
      <vt:lpstr>Transfer to Test Task distributions </vt:lpstr>
      <vt:lpstr>Transfer as Parameter Initialization</vt:lpstr>
      <vt:lpstr>Challenges</vt:lpstr>
      <vt:lpstr>Inductive Biases </vt:lpstr>
      <vt:lpstr>Existing</vt:lpstr>
      <vt:lpstr> </vt:lpstr>
      <vt:lpstr>Is it realistic to learn without supervision?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Curricula for Skill Acquisition</dc:title>
  <dc:creator>Microsoft Office User</dc:creator>
  <cp:lastModifiedBy>Allan Jabri</cp:lastModifiedBy>
  <cp:revision>178</cp:revision>
  <dcterms:created xsi:type="dcterms:W3CDTF">2019-04-17T01:32:16Z</dcterms:created>
  <dcterms:modified xsi:type="dcterms:W3CDTF">2019-11-09T15:28:35Z</dcterms:modified>
</cp:coreProperties>
</file>